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304" r:id="rId3"/>
    <p:sldId id="263" r:id="rId4"/>
    <p:sldId id="264" r:id="rId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>
          <p15:clr>
            <a:srgbClr val="A4A3A4"/>
          </p15:clr>
        </p15:guide>
        <p15:guide id="2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9FA8"/>
    <a:srgbClr val="E1F3F1"/>
    <a:srgbClr val="D9EFED"/>
    <a:srgbClr val="D1EBE9"/>
    <a:srgbClr val="A0D7D2"/>
    <a:srgbClr val="E8E8E8"/>
    <a:srgbClr val="000000"/>
    <a:srgbClr val="005E8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47" autoAdjust="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1253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29BB5-BB11-4415-A135-4ECE4A63C041}" type="datetimeFigureOut">
              <a:rPr lang="zh-TW" altLang="en-US" smtClean="0"/>
              <a:t>2018/5/7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E4FD2-DA47-41CD-904C-D2BBD2A975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624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520259"/>
            <a:ext cx="2133600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685810" cy="404107"/>
          </a:xfrm>
          <a:prstGeom prst="rect">
            <a:avLst/>
          </a:prstGeom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323528" y="275167"/>
            <a:ext cx="49685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微軟正黑體" panose="020B0604030504040204" pitchFamily="34" charset="-120"/>
              <a:buChar char="│"/>
            </a:pPr>
            <a:r>
              <a:rPr lang="en-US" altLang="zh-TW" sz="4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2018 Q1 Results</a:t>
            </a:r>
            <a:endParaRPr lang="zh-TW" altLang="en-US" sz="40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719572" y="169333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DFI </a:t>
            </a:r>
            <a:r>
              <a:rPr lang="en-US" altLang="zh-TW" sz="28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Inc</a:t>
            </a:r>
            <a:endParaRPr lang="zh-TW" altLang="en-US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409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5167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9FA8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Statement of Comprehensive Income (Consolidated) </a:t>
            </a:r>
            <a:endParaRPr lang="zh-TW" altLang="en-US" sz="3200" b="1" dirty="0">
              <a:solidFill>
                <a:srgbClr val="009FA8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685810" cy="40410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5969388"/>
            <a:ext cx="5987008" cy="5208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4301" tIns="52151" rIns="104301" bIns="52151">
            <a:spAutoFit/>
          </a:bodyPr>
          <a:lstStyle/>
          <a:p>
            <a:pPr marL="182563" indent="-182563" defTabSz="1042988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zh-TW" sz="1100" dirty="0" smtClean="0">
                <a:latin typeface="Century Gothic" panose="020B0502020202020204" pitchFamily="34" charset="0"/>
                <a:ea typeface="微軟正黑體" pitchFamily="34" charset="-120"/>
              </a:rPr>
              <a:t>(a) EPS </a:t>
            </a:r>
            <a:r>
              <a:rPr lang="en-US" altLang="zh-TW" sz="1100" dirty="0">
                <a:latin typeface="Century Gothic" panose="020B0502020202020204" pitchFamily="34" charset="0"/>
                <a:ea typeface="微軟正黑體" pitchFamily="34" charset="-120"/>
              </a:rPr>
              <a:t>was calculated based on total weighted-averaged outstanding shares </a:t>
            </a:r>
          </a:p>
          <a:p>
            <a:pPr marL="182563" indent="-182563" defTabSz="1042988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en-US" altLang="zh-TW" sz="1100" dirty="0">
                <a:latin typeface="Century Gothic" panose="020B0502020202020204" pitchFamily="34" charset="0"/>
                <a:ea typeface="微軟正黑體" pitchFamily="34" charset="-120"/>
              </a:rPr>
              <a:t>(b) Net worth per share was calculated based on total outstanding shares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94995"/>
              </p:ext>
            </p:extLst>
          </p:nvPr>
        </p:nvGraphicFramePr>
        <p:xfrm>
          <a:off x="457199" y="1556792"/>
          <a:ext cx="8291265" cy="4202038"/>
        </p:xfrm>
        <a:graphic>
          <a:graphicData uri="http://schemas.openxmlformats.org/drawingml/2006/table">
            <a:tbl>
              <a:tblPr/>
              <a:tblGrid>
                <a:gridCol w="2386609"/>
                <a:gridCol w="738082"/>
                <a:gridCol w="738082"/>
                <a:gridCol w="738082"/>
                <a:gridCol w="738082"/>
                <a:gridCol w="738082"/>
                <a:gridCol w="738082"/>
                <a:gridCol w="738082"/>
                <a:gridCol w="738082"/>
              </a:tblGrid>
              <a:tr h="432048">
                <a:tc>
                  <a:txBody>
                    <a:bodyPr/>
                    <a:lstStyle/>
                    <a:p>
                      <a:pPr marL="0" indent="144000" algn="l" defTabSz="914400" rtl="0" eaLnBrk="1" fontAlgn="ctr" latinLnBrk="0" hangingPunct="1"/>
                      <a:r>
                        <a:rPr lang="en-US" altLang="zh-TW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Amount</a:t>
                      </a:r>
                      <a:r>
                        <a:rPr lang="zh-TW" altLang="en-U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lang="en-US" altLang="zh-TW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NT$ Million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2018Q1</a:t>
                      </a:r>
                      <a:endParaRPr lang="en-US" alt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2017Q1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YoY</a:t>
                      </a:r>
                      <a:endParaRPr lang="en-US" alt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2017Q4</a:t>
                      </a:r>
                      <a:endParaRPr lang="en-US" altLang="zh-TW" sz="1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QoQ</a:t>
                      </a:r>
                      <a:endParaRPr lang="en-US" altLang="zh-TW" sz="12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Net sales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1,158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920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813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Cost of Good Sold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(810)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(628)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(540)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1" i="0" u="none" strike="noStrike" dirty="0" smtClean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Gross Margin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348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292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-2ppt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273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-4ppt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Operating Expenses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(173)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(148)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(175)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-7ppt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1" i="0" u="none" strike="noStrike" dirty="0" smtClean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Operating Income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175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144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Non-operating Income, Net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(43)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Net Income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131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1" i="0" u="none" strike="noStrike" dirty="0" smtClean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Shareholders of the company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131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EPS (NT$)(a)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1.14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0.68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0.68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376999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Net Worth / Share (NT$)(b)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28.21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28.48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27.01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　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685810" cy="404107"/>
          </a:xfrm>
          <a:prstGeom prst="rect">
            <a:avLst/>
          </a:prstGeom>
        </p:spPr>
      </p:pic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94171"/>
              </p:ext>
            </p:extLst>
          </p:nvPr>
        </p:nvGraphicFramePr>
        <p:xfrm>
          <a:off x="467544" y="1613983"/>
          <a:ext cx="8280920" cy="4191281"/>
        </p:xfrm>
        <a:graphic>
          <a:graphicData uri="http://schemas.openxmlformats.org/drawingml/2006/table">
            <a:tbl>
              <a:tblPr/>
              <a:tblGrid>
                <a:gridCol w="1944216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432050">
                <a:tc>
                  <a:txBody>
                    <a:bodyPr/>
                    <a:lstStyle/>
                    <a:p>
                      <a:pPr marL="0" marR="0" indent="1440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Amount</a:t>
                      </a:r>
                      <a:r>
                        <a:rPr lang="zh-TW" alt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NT$ Million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107.03.31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106.03.31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YoY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106.12.31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QoQ</a:t>
                      </a:r>
                      <a:endParaRPr lang="en-US" altLang="zh-TW" sz="11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Cash &amp; Financial asset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1,866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2,277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55%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-18%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1,867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-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AR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792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619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649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Inventory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874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355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146%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727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Total Assets</a:t>
                      </a:r>
                      <a:endParaRPr lang="en-US" altLang="zh-TW" sz="1100" b="0" i="0" u="none" strike="noStrike" dirty="0">
                        <a:solidFill>
                          <a:srgbClr val="009FA8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4,444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4,162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4,152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100%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>
                          <a:solidFill>
                            <a:srgbClr val="009FA8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AP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806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18%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496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62%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661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22%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Total Liabilities</a:t>
                      </a:r>
                      <a:endParaRPr lang="en-US" altLang="zh-TW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1,209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892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36%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1,055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15%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37033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Equity</a:t>
                      </a:r>
                      <a:endParaRPr lang="zh-TW" alt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3,235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3,270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-1%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3,098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新細明體" panose="02020500000000000000" pitchFamily="18" charset="-120"/>
                        </a:rPr>
                        <a:t>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457200" y="275167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9FA8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Balance Sheet Highlights </a:t>
            </a:r>
            <a:r>
              <a:rPr lang="en-US" altLang="zh-TW" sz="3200" b="1" dirty="0" smtClean="0">
                <a:solidFill>
                  <a:srgbClr val="009FA8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(</a:t>
            </a:r>
            <a:r>
              <a:rPr lang="en-US" altLang="zh-TW" sz="3200" b="1" dirty="0">
                <a:solidFill>
                  <a:srgbClr val="009FA8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Consolidated) </a:t>
            </a:r>
            <a:endParaRPr lang="zh-TW" altLang="en-US" sz="3200" b="1" dirty="0">
              <a:solidFill>
                <a:srgbClr val="009FA8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92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09320"/>
            <a:ext cx="685810" cy="40410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531444"/>
              </p:ext>
            </p:extLst>
          </p:nvPr>
        </p:nvGraphicFramePr>
        <p:xfrm>
          <a:off x="467544" y="1700806"/>
          <a:ext cx="8281167" cy="3960442"/>
        </p:xfrm>
        <a:graphic>
          <a:graphicData uri="http://schemas.openxmlformats.org/drawingml/2006/table">
            <a:tbl>
              <a:tblPr/>
              <a:tblGrid>
                <a:gridCol w="2808312"/>
                <a:gridCol w="1094571"/>
                <a:gridCol w="1094571"/>
                <a:gridCol w="1094571"/>
                <a:gridCol w="1094571"/>
                <a:gridCol w="1094571"/>
              </a:tblGrid>
              <a:tr h="517480">
                <a:tc>
                  <a:txBody>
                    <a:bodyPr/>
                    <a:lstStyle/>
                    <a:p>
                      <a:pPr indent="144000" algn="l" fontAlgn="ctr"/>
                      <a:endParaRPr lang="zh-TW" altLang="en-US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107.03.31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106.03.31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YoY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106.12.31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QoQ</a:t>
                      </a:r>
                      <a:endParaRPr lang="zh-TW" altLang="en-US" sz="13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FA8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AR Turnover (Days)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63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64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Inventory Turnover (Days)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97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+35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89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AP Turnover (Days)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83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69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81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Cash Conversion Cycle (Days)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71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56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72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ROE (annualized)</a:t>
                      </a:r>
                      <a:endParaRPr lang="en-US" altLang="zh-TW" sz="13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16.6%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9.7%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+6.9ppt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13.3%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+3.3ppt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  <a:tr h="573827">
                <a:tc>
                  <a:txBody>
                    <a:bodyPr/>
                    <a:lstStyle/>
                    <a:p>
                      <a:pPr indent="144000" algn="l" fontAlgn="ctr"/>
                      <a:r>
                        <a:rPr lang="en-US" altLang="zh-TW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Current Ratio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321%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410%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-89ppt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3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339%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-18ppt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8" name="標題 1"/>
          <p:cNvSpPr txBox="1">
            <a:spLocks/>
          </p:cNvSpPr>
          <p:nvPr/>
        </p:nvSpPr>
        <p:spPr>
          <a:xfrm>
            <a:off x="457200" y="275167"/>
            <a:ext cx="82912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TW" sz="3200" b="1" dirty="0">
                <a:solidFill>
                  <a:srgbClr val="009FA8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Key Financial Ratios (Consolidated)</a:t>
            </a:r>
            <a:endParaRPr lang="zh-TW" altLang="en-US" sz="3200" b="1" dirty="0">
              <a:solidFill>
                <a:srgbClr val="009FA8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8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395</Words>
  <Application>Microsoft Office PowerPoint</Application>
  <PresentationFormat>如螢幕大小 (4:3)</PresentationFormat>
  <Paragraphs>202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Century Gothic</vt:lpstr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Ella Chen [陳雅芝]</dc:creator>
  <cp:lastModifiedBy>Milly Huang [黃麗敏]</cp:lastModifiedBy>
  <cp:revision>786</cp:revision>
  <cp:lastPrinted>2018-04-26T06:23:09Z</cp:lastPrinted>
  <dcterms:created xsi:type="dcterms:W3CDTF">2018-04-19T02:37:17Z</dcterms:created>
  <dcterms:modified xsi:type="dcterms:W3CDTF">2018-05-06T16:37:10Z</dcterms:modified>
</cp:coreProperties>
</file>